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2" r:id="rId3"/>
    <p:sldId id="263" r:id="rId4"/>
    <p:sldId id="264" r:id="rId5"/>
    <p:sldId id="265" r:id="rId6"/>
    <p:sldId id="274" r:id="rId7"/>
    <p:sldId id="266" r:id="rId8"/>
    <p:sldId id="267" r:id="rId9"/>
    <p:sldId id="272" r:id="rId10"/>
    <p:sldId id="273" r:id="rId11"/>
    <p:sldId id="268" r:id="rId12"/>
    <p:sldId id="269" r:id="rId13"/>
    <p:sldId id="275" r:id="rId14"/>
    <p:sldId id="270" r:id="rId15"/>
    <p:sldId id="276" r:id="rId16"/>
    <p:sldId id="277" r:id="rId17"/>
    <p:sldId id="278" r:id="rId18"/>
    <p:sldId id="27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AE900-7BFB-48A5-AE15-4EF5975C979D}" type="datetimeFigureOut">
              <a:rPr lang="en-US" smtClean="0"/>
              <a:pPr/>
              <a:t>8/8/2012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6304-69DB-4802-915F-23B3A6899D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AE900-7BFB-48A5-AE15-4EF5975C979D}" type="datetimeFigureOut">
              <a:rPr lang="en-US" smtClean="0"/>
              <a:pPr/>
              <a:t>8/8/2012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6304-69DB-4802-915F-23B3A6899D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AE900-7BFB-48A5-AE15-4EF5975C979D}" type="datetimeFigureOut">
              <a:rPr lang="en-US" smtClean="0"/>
              <a:pPr/>
              <a:t>8/8/2012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6304-69DB-4802-915F-23B3A6899D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AE900-7BFB-48A5-AE15-4EF5975C979D}" type="datetimeFigureOut">
              <a:rPr lang="en-US" smtClean="0"/>
              <a:pPr/>
              <a:t>8/8/2012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6304-69DB-4802-915F-23B3A6899D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AE900-7BFB-48A5-AE15-4EF5975C979D}" type="datetimeFigureOut">
              <a:rPr lang="en-US" smtClean="0"/>
              <a:pPr/>
              <a:t>8/8/2012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6304-69DB-4802-915F-23B3A6899D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AE900-7BFB-48A5-AE15-4EF5975C979D}" type="datetimeFigureOut">
              <a:rPr lang="en-US" smtClean="0"/>
              <a:pPr/>
              <a:t>8/8/2012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6304-69DB-4802-915F-23B3A6899D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AE900-7BFB-48A5-AE15-4EF5975C979D}" type="datetimeFigureOut">
              <a:rPr lang="en-US" smtClean="0"/>
              <a:pPr/>
              <a:t>8/8/2012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6304-69DB-4802-915F-23B3A6899D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AE900-7BFB-48A5-AE15-4EF5975C979D}" type="datetimeFigureOut">
              <a:rPr lang="en-US" smtClean="0"/>
              <a:pPr/>
              <a:t>8/8/2012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6304-69DB-4802-915F-23B3A6899D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AE900-7BFB-48A5-AE15-4EF5975C979D}" type="datetimeFigureOut">
              <a:rPr lang="en-US" smtClean="0"/>
              <a:pPr/>
              <a:t>8/8/2012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6304-69DB-4802-915F-23B3A6899D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AE900-7BFB-48A5-AE15-4EF5975C979D}" type="datetimeFigureOut">
              <a:rPr lang="en-US" smtClean="0"/>
              <a:pPr/>
              <a:t>8/8/2012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6304-69DB-4802-915F-23B3A6899D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AE900-7BFB-48A5-AE15-4EF5975C979D}" type="datetimeFigureOut">
              <a:rPr lang="en-US" smtClean="0"/>
              <a:pPr/>
              <a:t>8/8/2012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6304-69DB-4802-915F-23B3A6899D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3AE900-7BFB-48A5-AE15-4EF5975C979D}" type="datetimeFigureOut">
              <a:rPr lang="en-US" smtClean="0"/>
              <a:pPr/>
              <a:t>8/8/2012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986304-69DB-4802-915F-23B3A6899D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hyperlink" Target="https://docs.google.com/spreadsheet/viewform?formkey=dFNKYUNKR2MzQ2lhTHVldDZWbTVLR3c6MQ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Language Classes </a:t>
            </a:r>
            <a:br>
              <a:rPr lang="en-US" dirty="0" smtClean="0"/>
            </a:br>
            <a:r>
              <a:rPr lang="en-US" dirty="0" smtClean="0"/>
              <a:t>vs. </a:t>
            </a:r>
            <a:br>
              <a:rPr lang="en-US" dirty="0" smtClean="0"/>
            </a:br>
            <a:r>
              <a:rPr lang="en-US" dirty="0" smtClean="0"/>
              <a:t>“A Program”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2438400"/>
            <a:ext cx="7086600" cy="3763963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Audience</a:t>
            </a:r>
            <a:r>
              <a:rPr lang="en-US" dirty="0" smtClean="0"/>
              <a:t> Quiz</a:t>
            </a:r>
          </a:p>
          <a:p>
            <a:pPr lvl="1"/>
            <a:r>
              <a:rPr lang="en-US" dirty="0" smtClean="0"/>
              <a:t>Do you….?</a:t>
            </a:r>
            <a:endParaRPr lang="en-US" dirty="0"/>
          </a:p>
        </p:txBody>
      </p:sp>
      <p:pic>
        <p:nvPicPr>
          <p:cNvPr id="2050" name="Picture 2" descr="C:\Documents and Settings\sesslerl\Local Settings\Temporary Internet Files\Content.IE5\BZXPG70F\MCj0078711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2209800"/>
            <a:ext cx="1622066" cy="39343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/>
          <a:lstStyle/>
          <a:p>
            <a:r>
              <a:rPr lang="en-US" dirty="0" smtClean="0"/>
              <a:t>Educating……</a:t>
            </a:r>
            <a:endParaRPr lang="en-US" dirty="0"/>
          </a:p>
        </p:txBody>
      </p:sp>
      <p:pic>
        <p:nvPicPr>
          <p:cNvPr id="4" name="Content Placeholder 3" descr="Clovis Japanese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1524000"/>
            <a:ext cx="7367752" cy="4876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Connection to Different Communities</a:t>
            </a:r>
            <a:br>
              <a:rPr lang="en-US" dirty="0" smtClean="0"/>
            </a:br>
            <a:r>
              <a:rPr lang="en-US" dirty="0" smtClean="0"/>
              <a:t>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Local vs. Extended Community</a:t>
            </a:r>
          </a:p>
          <a:p>
            <a:pPr lvl="1"/>
            <a:r>
              <a:rPr lang="en-US" dirty="0" smtClean="0"/>
              <a:t>Day trips</a:t>
            </a:r>
          </a:p>
          <a:p>
            <a:pPr lvl="2"/>
            <a:r>
              <a:rPr lang="en-US" dirty="0" smtClean="0"/>
              <a:t>Elementary (In School Trip/tea house, Japanese garden/outdoor classroom)</a:t>
            </a:r>
          </a:p>
          <a:p>
            <a:pPr lvl="2"/>
            <a:r>
              <a:rPr lang="en-US" dirty="0" smtClean="0"/>
              <a:t>Middle School  (Concordia Language Villages)</a:t>
            </a:r>
          </a:p>
          <a:p>
            <a:pPr lvl="2"/>
            <a:r>
              <a:rPr lang="en-US" dirty="0" smtClean="0"/>
              <a:t>High School (Japanese Market and Garden in IL)</a:t>
            </a:r>
          </a:p>
          <a:p>
            <a:pPr lvl="1"/>
            <a:r>
              <a:rPr lang="en-US" dirty="0" smtClean="0"/>
              <a:t>Internet</a:t>
            </a:r>
          </a:p>
          <a:p>
            <a:pPr lvl="1"/>
            <a:r>
              <a:rPr lang="en-US" dirty="0" smtClean="0"/>
              <a:t>NEW Japanese network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Outreach</a:t>
            </a:r>
          </a:p>
          <a:p>
            <a:pPr lvl="1"/>
            <a:r>
              <a:rPr lang="en-US" dirty="0" smtClean="0"/>
              <a:t>Public library</a:t>
            </a:r>
          </a:p>
          <a:p>
            <a:pPr lvl="1"/>
            <a:r>
              <a:rPr lang="en-US" dirty="0" smtClean="0"/>
              <a:t>PAC</a:t>
            </a:r>
          </a:p>
          <a:p>
            <a:pPr lvl="1"/>
            <a:r>
              <a:rPr lang="en-US" dirty="0" smtClean="0"/>
              <a:t>Rotary</a:t>
            </a:r>
          </a:p>
        </p:txBody>
      </p:sp>
      <p:pic>
        <p:nvPicPr>
          <p:cNvPr id="5" name="Picture 4" descr="E:\Ajisai 0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3581400"/>
            <a:ext cx="3962400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Doing…………!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47800"/>
            <a:ext cx="8229600" cy="685800"/>
          </a:xfrm>
        </p:spPr>
        <p:txBody>
          <a:bodyPr/>
          <a:lstStyle/>
          <a:p>
            <a:r>
              <a:rPr lang="en-US" dirty="0" smtClean="0"/>
              <a:t>Organize a calendar of “typical” events 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14400" y="2057400"/>
          <a:ext cx="7772400" cy="4593280"/>
        </p:xfrm>
        <a:graphic>
          <a:graphicData uri="http://schemas.openxmlformats.org/drawingml/2006/table">
            <a:tbl>
              <a:tblPr bandRow="1">
                <a:tableStyleId>{E8B1032C-EA38-4F05-BA0D-38AFFFC7BED3}</a:tableStyleId>
              </a:tblPr>
              <a:tblGrid>
                <a:gridCol w="2590800"/>
                <a:gridCol w="5181600"/>
              </a:tblGrid>
              <a:tr h="611595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October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Sister</a:t>
                      </a:r>
                      <a:r>
                        <a:rPr lang="en-US" sz="2800" baseline="0" dirty="0" smtClean="0"/>
                        <a:t> City Exchange (MS)</a:t>
                      </a:r>
                      <a:endParaRPr lang="en-US" sz="2800" dirty="0"/>
                    </a:p>
                  </a:txBody>
                  <a:tcPr/>
                </a:tc>
              </a:tr>
              <a:tr h="96932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January/  February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800" dirty="0" smtClean="0"/>
                        <a:t>Concordia Language</a:t>
                      </a:r>
                      <a:r>
                        <a:rPr lang="en-US" sz="2800" baseline="0" dirty="0" smtClean="0"/>
                        <a:t> Village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800" baseline="0" dirty="0" smtClean="0"/>
                        <a:t>Elementary School Event</a:t>
                      </a:r>
                      <a:endParaRPr lang="en-US" sz="2800" dirty="0"/>
                    </a:p>
                  </a:txBody>
                  <a:tcPr/>
                </a:tc>
              </a:tr>
              <a:tr h="611595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March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Doll</a:t>
                      </a:r>
                      <a:r>
                        <a:rPr lang="en-US" sz="2800" baseline="0" dirty="0" smtClean="0"/>
                        <a:t> Festival at city library</a:t>
                      </a:r>
                      <a:endParaRPr lang="en-US" sz="2800" dirty="0"/>
                    </a:p>
                  </a:txBody>
                  <a:tcPr/>
                </a:tc>
              </a:tr>
              <a:tr h="611595"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Sister School Exchange(HS)</a:t>
                      </a:r>
                      <a:endParaRPr lang="en-US" sz="2800" dirty="0"/>
                    </a:p>
                  </a:txBody>
                  <a:tcPr/>
                </a:tc>
              </a:tr>
              <a:tr h="611595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April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Field Trip to IL</a:t>
                      </a:r>
                      <a:r>
                        <a:rPr lang="en-US" sz="2800" baseline="0" dirty="0" smtClean="0"/>
                        <a:t> (HS)</a:t>
                      </a:r>
                      <a:endParaRPr lang="en-US" sz="2800" dirty="0"/>
                    </a:p>
                  </a:txBody>
                  <a:tcPr/>
                </a:tc>
              </a:tr>
              <a:tr h="108010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May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800" dirty="0" smtClean="0"/>
                        <a:t>JNHS Induction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dirty="0" smtClean="0"/>
                        <a:t>Ceremony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800" dirty="0" smtClean="0"/>
                        <a:t>Elementary School Children’s</a:t>
                      </a:r>
                      <a:r>
                        <a:rPr lang="en-US" sz="2800" baseline="0" dirty="0" smtClean="0"/>
                        <a:t> Day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1143000"/>
          </a:xfrm>
        </p:spPr>
        <p:txBody>
          <a:bodyPr/>
          <a:lstStyle/>
          <a:p>
            <a:r>
              <a:rPr lang="en-US" dirty="0" smtClean="0"/>
              <a:t>Doing…………!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990600"/>
            <a:ext cx="8229600" cy="685800"/>
          </a:xfrm>
        </p:spPr>
        <p:txBody>
          <a:bodyPr/>
          <a:lstStyle/>
          <a:p>
            <a:r>
              <a:rPr lang="en-US" dirty="0" smtClean="0"/>
              <a:t>Organize a calendar of </a:t>
            </a:r>
            <a:r>
              <a:rPr lang="en-US" dirty="0" smtClean="0"/>
              <a:t>“weekly” must do…</a:t>
            </a: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5986475"/>
              </p:ext>
            </p:extLst>
          </p:nvPr>
        </p:nvGraphicFramePr>
        <p:xfrm>
          <a:off x="914400" y="1600200"/>
          <a:ext cx="7772400" cy="5162370"/>
        </p:xfrm>
        <a:graphic>
          <a:graphicData uri="http://schemas.openxmlformats.org/drawingml/2006/table">
            <a:tbl>
              <a:tblPr bandRow="1">
                <a:tableStyleId>{E8B1032C-EA38-4F05-BA0D-38AFFFC7BED3}</a:tableStyleId>
              </a:tblPr>
              <a:tblGrid>
                <a:gridCol w="2590800"/>
                <a:gridCol w="5181600"/>
              </a:tblGrid>
              <a:tr h="611595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Monday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>
                        <a:buFont typeface="Arial" pitchFamily="34" charset="0"/>
                        <a:buChar char="•"/>
                      </a:pPr>
                      <a:r>
                        <a:rPr lang="en-US" sz="2800" dirty="0" smtClean="0"/>
                        <a:t>Question</a:t>
                      </a:r>
                      <a:r>
                        <a:rPr lang="en-US" sz="2800" baseline="0" dirty="0" smtClean="0"/>
                        <a:t> of the Week/Dates</a:t>
                      </a:r>
                    </a:p>
                    <a:p>
                      <a:pPr marL="457200" indent="-457200">
                        <a:buFont typeface="Arial" pitchFamily="34" charset="0"/>
                        <a:buChar char="•"/>
                      </a:pPr>
                      <a:r>
                        <a:rPr lang="en-US" sz="2800" baseline="0" dirty="0" smtClean="0"/>
                        <a:t>Upload to Student File</a:t>
                      </a:r>
                      <a:endParaRPr lang="en-US" sz="2800" dirty="0"/>
                    </a:p>
                  </a:txBody>
                  <a:tcPr/>
                </a:tc>
              </a:tr>
              <a:tr h="96932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Tuesday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endParaRPr lang="en-US" sz="2800" baseline="0" dirty="0" smtClean="0"/>
                    </a:p>
                  </a:txBody>
                  <a:tcPr/>
                </a:tc>
              </a:tr>
              <a:tr h="611595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Wednesday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  <a:tr h="611595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Thursday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Make Origami/Coloring</a:t>
                      </a:r>
                      <a:r>
                        <a:rPr lang="en-US" sz="2800" baseline="0" dirty="0" smtClean="0"/>
                        <a:t> Examples</a:t>
                      </a:r>
                      <a:endParaRPr lang="en-US" sz="2800" dirty="0"/>
                    </a:p>
                  </a:txBody>
                  <a:tcPr/>
                </a:tc>
              </a:tr>
              <a:tr h="611595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Friday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Origami/Coloring page of the Week (BB and website)</a:t>
                      </a:r>
                      <a:endParaRPr lang="en-US" sz="2800" dirty="0"/>
                    </a:p>
                  </a:txBody>
                  <a:tcPr/>
                </a:tc>
              </a:tr>
              <a:tr h="108010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Weekend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2800" dirty="0" smtClean="0"/>
                        <a:t>Whatever</a:t>
                      </a:r>
                      <a:r>
                        <a:rPr lang="en-US" sz="2800" baseline="0" dirty="0" smtClean="0"/>
                        <a:t> did not get done during the week!  </a:t>
                      </a:r>
                      <a:r>
                        <a:rPr lang="en-US" sz="2800" baseline="0" dirty="0" smtClean="0">
                          <a:sym typeface="Wingdings" pitchFamily="2" charset="2"/>
                        </a:rPr>
                        <a:t>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914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You Can Do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7467600" cy="4876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Find </a:t>
            </a:r>
            <a:r>
              <a:rPr lang="en-US" dirty="0" smtClean="0"/>
              <a:t>local place to host an </a:t>
            </a:r>
          </a:p>
          <a:p>
            <a:pPr>
              <a:buNone/>
            </a:pPr>
            <a:r>
              <a:rPr lang="en-US" dirty="0" smtClean="0"/>
              <a:t>    annual “Event”</a:t>
            </a:r>
          </a:p>
          <a:p>
            <a:pPr lvl="1"/>
            <a:r>
              <a:rPr lang="en-US" dirty="0" smtClean="0"/>
              <a:t>Library, Turn off TV week</a:t>
            </a:r>
          </a:p>
          <a:p>
            <a:pPr lvl="2"/>
            <a:r>
              <a:rPr lang="en-US" sz="2800" dirty="0" smtClean="0"/>
              <a:t>Display</a:t>
            </a:r>
          </a:p>
          <a:p>
            <a:pPr lvl="2"/>
            <a:r>
              <a:rPr lang="en-US" sz="2800" dirty="0" smtClean="0"/>
              <a:t>Hands-on learning</a:t>
            </a:r>
          </a:p>
          <a:p>
            <a:pPr lvl="2"/>
            <a:r>
              <a:rPr lang="en-US" sz="2800" dirty="0" smtClean="0"/>
              <a:t>Service project</a:t>
            </a:r>
            <a:endParaRPr lang="en-US" dirty="0" smtClean="0"/>
          </a:p>
          <a:p>
            <a:r>
              <a:rPr lang="en-US" dirty="0" smtClean="0"/>
              <a:t>Integrate with other subject </a:t>
            </a:r>
            <a:r>
              <a:rPr lang="en-US" dirty="0" smtClean="0"/>
              <a:t>areas</a:t>
            </a:r>
          </a:p>
          <a:p>
            <a:r>
              <a:rPr lang="en-US" dirty="0"/>
              <a:t>Have your contact information ready</a:t>
            </a:r>
          </a:p>
          <a:p>
            <a:pPr lvl="1"/>
            <a:r>
              <a:rPr lang="en-US" dirty="0"/>
              <a:t>Business card</a:t>
            </a:r>
          </a:p>
          <a:p>
            <a:pPr lvl="1"/>
            <a:r>
              <a:rPr lang="en-US" dirty="0"/>
              <a:t>Pamphlet</a:t>
            </a:r>
          </a:p>
          <a:p>
            <a:pPr lvl="1"/>
            <a:r>
              <a:rPr lang="en-US" dirty="0"/>
              <a:t>Website</a:t>
            </a:r>
          </a:p>
          <a:p>
            <a:endParaRPr lang="en-US" dirty="0" smtClean="0"/>
          </a:p>
          <a:p>
            <a:pPr lvl="2"/>
            <a:endParaRPr lang="en-US" sz="2800" dirty="0" smtClean="0"/>
          </a:p>
        </p:txBody>
      </p:sp>
      <p:pic>
        <p:nvPicPr>
          <p:cNvPr id="4098" name="Picture 2" descr="http://www.japanikuiku.com/wp-content/uploads/2009/06/b-0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2362200"/>
            <a:ext cx="2628900" cy="2724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Doing…………!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47800"/>
            <a:ext cx="8229600" cy="685800"/>
          </a:xfrm>
        </p:spPr>
        <p:txBody>
          <a:bodyPr/>
          <a:lstStyle/>
          <a:p>
            <a:r>
              <a:rPr lang="en-US" dirty="0" smtClean="0"/>
              <a:t>Organize a calendar of “typical” events 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14400" y="2057400"/>
          <a:ext cx="7772400" cy="4593280"/>
        </p:xfrm>
        <a:graphic>
          <a:graphicData uri="http://schemas.openxmlformats.org/drawingml/2006/table">
            <a:tbl>
              <a:tblPr bandRow="1">
                <a:tableStyleId>{E8B1032C-EA38-4F05-BA0D-38AFFFC7BED3}</a:tableStyleId>
              </a:tblPr>
              <a:tblGrid>
                <a:gridCol w="2590800"/>
                <a:gridCol w="5181600"/>
              </a:tblGrid>
              <a:tr h="611595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October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Sister</a:t>
                      </a:r>
                      <a:r>
                        <a:rPr lang="en-US" sz="2800" baseline="0" dirty="0" smtClean="0"/>
                        <a:t> City Exchange (MS)</a:t>
                      </a:r>
                      <a:endParaRPr lang="en-US" sz="2800" dirty="0"/>
                    </a:p>
                  </a:txBody>
                  <a:tcPr/>
                </a:tc>
              </a:tr>
              <a:tr h="96932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January/  February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800" dirty="0" smtClean="0"/>
                        <a:t>Concordia Language</a:t>
                      </a:r>
                      <a:r>
                        <a:rPr lang="en-US" sz="2800" baseline="0" dirty="0" smtClean="0"/>
                        <a:t> Village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800" baseline="0" dirty="0" smtClean="0"/>
                        <a:t>Elementary School Event</a:t>
                      </a:r>
                      <a:endParaRPr lang="en-US" sz="2800" dirty="0"/>
                    </a:p>
                  </a:txBody>
                  <a:tcPr/>
                </a:tc>
              </a:tr>
              <a:tr h="611595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March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Doll</a:t>
                      </a:r>
                      <a:r>
                        <a:rPr lang="en-US" sz="2800" baseline="0" dirty="0" smtClean="0"/>
                        <a:t> Festival at city library</a:t>
                      </a:r>
                      <a:endParaRPr lang="en-US" sz="2800" dirty="0"/>
                    </a:p>
                  </a:txBody>
                  <a:tcPr/>
                </a:tc>
              </a:tr>
              <a:tr h="611595"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Sister School Exchange(HS)</a:t>
                      </a:r>
                      <a:endParaRPr lang="en-US" sz="2800" dirty="0"/>
                    </a:p>
                  </a:txBody>
                  <a:tcPr/>
                </a:tc>
              </a:tr>
              <a:tr h="611595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April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Field Trip to IL</a:t>
                      </a:r>
                      <a:r>
                        <a:rPr lang="en-US" sz="2800" baseline="0" dirty="0" smtClean="0"/>
                        <a:t> (HS)</a:t>
                      </a:r>
                      <a:endParaRPr lang="en-US" sz="2800" dirty="0"/>
                    </a:p>
                  </a:txBody>
                  <a:tcPr/>
                </a:tc>
              </a:tr>
              <a:tr h="108010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May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800" dirty="0" smtClean="0"/>
                        <a:t>JNHS Induction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dirty="0" smtClean="0"/>
                        <a:t>Ceremony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800" dirty="0" smtClean="0"/>
                        <a:t>Elementary School Children’s</a:t>
                      </a:r>
                      <a:r>
                        <a:rPr lang="en-US" sz="2800" baseline="0" dirty="0" smtClean="0"/>
                        <a:t> Day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6549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1143000"/>
          </a:xfrm>
        </p:spPr>
        <p:txBody>
          <a:bodyPr/>
          <a:lstStyle/>
          <a:p>
            <a:r>
              <a:rPr lang="en-US" dirty="0" smtClean="0"/>
              <a:t>Doing…………!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990600"/>
            <a:ext cx="8229600" cy="685800"/>
          </a:xfrm>
        </p:spPr>
        <p:txBody>
          <a:bodyPr/>
          <a:lstStyle/>
          <a:p>
            <a:r>
              <a:rPr lang="en-US" dirty="0" smtClean="0"/>
              <a:t>Organize a calendar of </a:t>
            </a:r>
            <a:r>
              <a:rPr lang="en-US" dirty="0" smtClean="0"/>
              <a:t>“weekly” must do…</a:t>
            </a: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3634140"/>
              </p:ext>
            </p:extLst>
          </p:nvPr>
        </p:nvGraphicFramePr>
        <p:xfrm>
          <a:off x="914400" y="1600200"/>
          <a:ext cx="7772400" cy="5162370"/>
        </p:xfrm>
        <a:graphic>
          <a:graphicData uri="http://schemas.openxmlformats.org/drawingml/2006/table">
            <a:tbl>
              <a:tblPr bandRow="1">
                <a:tableStyleId>{E8B1032C-EA38-4F05-BA0D-38AFFFC7BED3}</a:tableStyleId>
              </a:tblPr>
              <a:tblGrid>
                <a:gridCol w="2590800"/>
                <a:gridCol w="5181600"/>
              </a:tblGrid>
              <a:tr h="611595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Monday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>
                        <a:buFont typeface="Arial" pitchFamily="34" charset="0"/>
                        <a:buChar char="•"/>
                      </a:pPr>
                      <a:r>
                        <a:rPr lang="en-US" sz="2800" dirty="0" smtClean="0"/>
                        <a:t>Question</a:t>
                      </a:r>
                      <a:r>
                        <a:rPr lang="en-US" sz="2800" baseline="0" dirty="0" smtClean="0"/>
                        <a:t> of the Week/Dates</a:t>
                      </a:r>
                    </a:p>
                    <a:p>
                      <a:pPr marL="457200" indent="-457200">
                        <a:buFont typeface="Arial" pitchFamily="34" charset="0"/>
                        <a:buChar char="•"/>
                      </a:pPr>
                      <a:r>
                        <a:rPr lang="en-US" sz="2800" baseline="0" dirty="0" smtClean="0"/>
                        <a:t>Upload to Student File</a:t>
                      </a:r>
                      <a:endParaRPr lang="en-US" sz="2800" dirty="0"/>
                    </a:p>
                  </a:txBody>
                  <a:tcPr/>
                </a:tc>
              </a:tr>
              <a:tr h="96932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Tuesday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endParaRPr lang="en-US" sz="2800" baseline="0" dirty="0" smtClean="0"/>
                    </a:p>
                  </a:txBody>
                  <a:tcPr/>
                </a:tc>
              </a:tr>
              <a:tr h="611595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Wednesday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  <a:tr h="611595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Thursday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Make Origami/Coloring</a:t>
                      </a:r>
                      <a:r>
                        <a:rPr lang="en-US" sz="2800" baseline="0" dirty="0" smtClean="0"/>
                        <a:t> Examples</a:t>
                      </a:r>
                      <a:endParaRPr lang="en-US" sz="2800" dirty="0"/>
                    </a:p>
                  </a:txBody>
                  <a:tcPr/>
                </a:tc>
              </a:tr>
              <a:tr h="611595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Friday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Origami/Coloring page of the Week (BB and website)</a:t>
                      </a:r>
                      <a:endParaRPr lang="en-US" sz="2800" dirty="0"/>
                    </a:p>
                  </a:txBody>
                  <a:tcPr/>
                </a:tc>
              </a:tr>
              <a:tr h="108010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Weekend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2800" dirty="0" smtClean="0"/>
                        <a:t>Whatever</a:t>
                      </a:r>
                      <a:r>
                        <a:rPr lang="en-US" sz="2800" baseline="0" dirty="0" smtClean="0"/>
                        <a:t> did not get done during the week!  </a:t>
                      </a:r>
                      <a:r>
                        <a:rPr lang="en-US" sz="2800" baseline="0" dirty="0" smtClean="0">
                          <a:sym typeface="Wingdings" pitchFamily="2" charset="2"/>
                        </a:rPr>
                        <a:t>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49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You Can Do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7467600" cy="4876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Find </a:t>
            </a:r>
            <a:r>
              <a:rPr lang="en-US" dirty="0" smtClean="0"/>
              <a:t>local place to host an </a:t>
            </a:r>
          </a:p>
          <a:p>
            <a:pPr>
              <a:buNone/>
            </a:pPr>
            <a:r>
              <a:rPr lang="en-US" dirty="0" smtClean="0"/>
              <a:t>    annual “Event”</a:t>
            </a:r>
          </a:p>
          <a:p>
            <a:pPr lvl="1"/>
            <a:r>
              <a:rPr lang="en-US" dirty="0" smtClean="0"/>
              <a:t>Library, Turn off TV week</a:t>
            </a:r>
          </a:p>
          <a:p>
            <a:pPr lvl="2"/>
            <a:r>
              <a:rPr lang="en-US" sz="2800" dirty="0" smtClean="0"/>
              <a:t>Display</a:t>
            </a:r>
          </a:p>
          <a:p>
            <a:pPr lvl="2"/>
            <a:r>
              <a:rPr lang="en-US" sz="2800" dirty="0" smtClean="0"/>
              <a:t>Hands-on learning</a:t>
            </a:r>
          </a:p>
          <a:p>
            <a:pPr lvl="2"/>
            <a:r>
              <a:rPr lang="en-US" sz="2800" dirty="0" smtClean="0"/>
              <a:t>Service project</a:t>
            </a:r>
            <a:endParaRPr lang="en-US" dirty="0" smtClean="0"/>
          </a:p>
          <a:p>
            <a:r>
              <a:rPr lang="en-US" dirty="0" smtClean="0"/>
              <a:t>Integrate with other subject </a:t>
            </a:r>
            <a:r>
              <a:rPr lang="en-US" dirty="0" smtClean="0"/>
              <a:t>areas</a:t>
            </a:r>
          </a:p>
          <a:p>
            <a:r>
              <a:rPr lang="en-US" dirty="0"/>
              <a:t>Have your contact information ready</a:t>
            </a:r>
          </a:p>
          <a:p>
            <a:pPr lvl="1"/>
            <a:r>
              <a:rPr lang="en-US" dirty="0"/>
              <a:t>Business card</a:t>
            </a:r>
          </a:p>
          <a:p>
            <a:pPr lvl="1"/>
            <a:r>
              <a:rPr lang="en-US" dirty="0"/>
              <a:t>Pamphlet</a:t>
            </a:r>
          </a:p>
          <a:p>
            <a:pPr lvl="1"/>
            <a:r>
              <a:rPr lang="en-US" dirty="0"/>
              <a:t>Website</a:t>
            </a:r>
          </a:p>
          <a:p>
            <a:endParaRPr lang="en-US" dirty="0" smtClean="0"/>
          </a:p>
          <a:p>
            <a:pPr lvl="2"/>
            <a:endParaRPr lang="en-US" sz="2800" dirty="0" smtClean="0"/>
          </a:p>
        </p:txBody>
      </p:sp>
      <p:pic>
        <p:nvPicPr>
          <p:cNvPr id="4098" name="Picture 2" descr="http://www.japanikuiku.com/wp-content/uploads/2009/06/b-0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2362200"/>
            <a:ext cx="2628900" cy="27241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09827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You Can 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38600"/>
          </a:xfrm>
        </p:spPr>
        <p:txBody>
          <a:bodyPr/>
          <a:lstStyle/>
          <a:p>
            <a:r>
              <a:rPr lang="en-US" dirty="0" smtClean="0"/>
              <a:t>Connect with the lower levels</a:t>
            </a:r>
          </a:p>
          <a:p>
            <a:pPr lvl="1"/>
            <a:r>
              <a:rPr lang="en-US" dirty="0" smtClean="0"/>
              <a:t>Find an elementary staff member to connect with</a:t>
            </a:r>
          </a:p>
          <a:p>
            <a:pPr lvl="1"/>
            <a:r>
              <a:rPr lang="en-US" dirty="0" smtClean="0"/>
              <a:t>Create a “program” for the elementary/middle school experience</a:t>
            </a:r>
          </a:p>
          <a:p>
            <a:pPr lvl="1"/>
            <a:r>
              <a:rPr lang="en-US" dirty="0" smtClean="0"/>
              <a:t>Involve the MS/HS students</a:t>
            </a:r>
          </a:p>
          <a:p>
            <a:pPr lvl="1"/>
            <a:r>
              <a:rPr lang="en-US" dirty="0" smtClean="0"/>
              <a:t>Find a small funding source to get started        (PTO, local grants, etc)</a:t>
            </a:r>
          </a:p>
          <a:p>
            <a:pPr lvl="1"/>
            <a:r>
              <a:rPr lang="en-US" dirty="0" smtClean="0"/>
              <a:t>Make it happen! </a:t>
            </a:r>
            <a:endParaRPr lang="en-US" dirty="0"/>
          </a:p>
        </p:txBody>
      </p:sp>
      <p:pic>
        <p:nvPicPr>
          <p:cNvPr id="3074" name="Picture 2" descr="C:\Users\Owner\Pictures\Microsoft Clip Organizer\hh02366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4953000"/>
            <a:ext cx="1494015" cy="1600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572000" y="5943600"/>
            <a:ext cx="182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b="1" smtClean="0">
                <a:latin typeface="MS Gothic" pitchFamily="49" charset="-128"/>
                <a:ea typeface="MS Gothic" pitchFamily="49" charset="-128"/>
              </a:rPr>
              <a:t>七転八起</a:t>
            </a:r>
            <a:endParaRPr lang="en-US" sz="3200" b="1" dirty="0">
              <a:latin typeface="MS Gothic" pitchFamily="49" charset="-128"/>
              <a:ea typeface="MS Gothic" pitchFamily="49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Integrate into Curriculum and </a:t>
            </a:r>
            <a:br>
              <a:rPr lang="en-US" dirty="0" smtClean="0"/>
            </a:br>
            <a:r>
              <a:rPr lang="en-US" dirty="0" smtClean="0"/>
              <a:t>Involve the Community</a:t>
            </a:r>
            <a:endParaRPr lang="en-US" dirty="0"/>
          </a:p>
        </p:txBody>
      </p:sp>
      <p:pic>
        <p:nvPicPr>
          <p:cNvPr id="4" name="Content Placeholder 3" descr="yukata15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2514600"/>
            <a:ext cx="3962399" cy="3827855"/>
          </a:xfrm>
        </p:spPr>
      </p:pic>
      <p:sp>
        <p:nvSpPr>
          <p:cNvPr id="6" name="TextBox 5"/>
          <p:cNvSpPr txBox="1"/>
          <p:nvPr/>
        </p:nvSpPr>
        <p:spPr>
          <a:xfrm>
            <a:off x="1447800" y="1981200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Curriculum</a:t>
            </a:r>
            <a:endParaRPr lang="en-US" sz="28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5257800" y="3733800"/>
            <a:ext cx="3429000" cy="1219200"/>
            <a:chOff x="5410200" y="3429000"/>
            <a:chExt cx="3429000" cy="1219200"/>
          </a:xfrm>
        </p:grpSpPr>
        <p:sp>
          <p:nvSpPr>
            <p:cNvPr id="5" name="Horizontal Scroll 4"/>
            <p:cNvSpPr/>
            <p:nvPr/>
          </p:nvSpPr>
          <p:spPr>
            <a:xfrm>
              <a:off x="5410200" y="3429000"/>
              <a:ext cx="3429000" cy="1219200"/>
            </a:xfrm>
            <a:prstGeom prst="horizontalScroll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562600" y="3810000"/>
              <a:ext cx="3200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Community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3.33333E-6 L -0.43333 -0.0111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00" y="-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Curriculum Integration</a:t>
            </a:r>
            <a:br>
              <a:rPr lang="en-US" dirty="0" smtClean="0"/>
            </a:br>
            <a:r>
              <a:rPr lang="en-US" sz="3600" dirty="0" smtClean="0"/>
              <a:t>Main focus as a “School Program”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95400" y="1676400"/>
            <a:ext cx="7239000" cy="4525963"/>
          </a:xfrm>
        </p:spPr>
        <p:txBody>
          <a:bodyPr/>
          <a:lstStyle/>
          <a:p>
            <a:r>
              <a:rPr lang="en-US" dirty="0" smtClean="0"/>
              <a:t>Elementary</a:t>
            </a:r>
          </a:p>
          <a:p>
            <a:endParaRPr lang="en-US" dirty="0" smtClean="0"/>
          </a:p>
          <a:p>
            <a:r>
              <a:rPr lang="en-US" dirty="0" smtClean="0"/>
              <a:t>Secondary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K-12 </a:t>
            </a:r>
          </a:p>
          <a:p>
            <a:pPr lvl="1"/>
            <a:r>
              <a:rPr lang="en-US" dirty="0" smtClean="0"/>
              <a:t>Exchange programs</a:t>
            </a:r>
          </a:p>
          <a:p>
            <a:pPr lvl="1"/>
            <a:r>
              <a:rPr lang="en-US" dirty="0" smtClean="0"/>
              <a:t>Bring cultural groups into our schools</a:t>
            </a:r>
            <a:endParaRPr lang="en-US" dirty="0"/>
          </a:p>
        </p:txBody>
      </p:sp>
      <p:pic>
        <p:nvPicPr>
          <p:cNvPr id="1026" name="Picture 2" descr="E:\misc 05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1524000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Tsunagaaru (Social Networking Site)</a:t>
            </a:r>
            <a:endParaRPr lang="en-US" dirty="0"/>
          </a:p>
        </p:txBody>
      </p:sp>
      <p:pic>
        <p:nvPicPr>
          <p:cNvPr id="4" name="Content Placeholder 3" descr="Tsunagaaru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01626" y="1600200"/>
            <a:ext cx="654074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</a:t>
            </a:r>
            <a:r>
              <a:rPr lang="en-US" smtClean="0"/>
              <a:t>example:  Japanese </a:t>
            </a:r>
            <a:r>
              <a:rPr lang="en-US" dirty="0" smtClean="0"/>
              <a:t>Club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667000"/>
            <a:ext cx="7772400" cy="37639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Dual Purpose:  high school</a:t>
            </a:r>
          </a:p>
          <a:p>
            <a:pPr>
              <a:buNone/>
            </a:pPr>
            <a:r>
              <a:rPr lang="en-US" dirty="0" smtClean="0"/>
              <a:t>      student opportunity</a:t>
            </a:r>
          </a:p>
          <a:p>
            <a:pPr>
              <a:buNone/>
            </a:pPr>
            <a:r>
              <a:rPr lang="en-US" dirty="0" smtClean="0"/>
              <a:t>      to use what they </a:t>
            </a:r>
          </a:p>
          <a:p>
            <a:pPr>
              <a:buNone/>
            </a:pPr>
            <a:r>
              <a:rPr lang="en-US" dirty="0" smtClean="0"/>
              <a:t>      have learned </a:t>
            </a:r>
          </a:p>
          <a:p>
            <a:pPr>
              <a:buNone/>
            </a:pPr>
            <a:r>
              <a:rPr lang="en-US" dirty="0" smtClean="0"/>
              <a:t>      outside of </a:t>
            </a:r>
          </a:p>
          <a:p>
            <a:pPr>
              <a:buNone/>
            </a:pPr>
            <a:r>
              <a:rPr lang="en-US" dirty="0" smtClean="0"/>
              <a:t>      classroom/Elementary </a:t>
            </a:r>
          </a:p>
          <a:p>
            <a:pPr>
              <a:buNone/>
            </a:pPr>
            <a:r>
              <a:rPr lang="en-US" dirty="0" smtClean="0"/>
              <a:t>      enrichment</a:t>
            </a:r>
          </a:p>
          <a:p>
            <a:r>
              <a:rPr lang="en-US" dirty="0" smtClean="0"/>
              <a:t>Planning and Teacher</a:t>
            </a:r>
          </a:p>
          <a:p>
            <a:pPr>
              <a:buNone/>
            </a:pPr>
            <a:r>
              <a:rPr lang="en-US" dirty="0" smtClean="0"/>
              <a:t>      role</a:t>
            </a:r>
          </a:p>
          <a:p>
            <a:r>
              <a:rPr lang="en-US" dirty="0" smtClean="0"/>
              <a:t>Japanese Club Blog</a:t>
            </a:r>
          </a:p>
          <a:p>
            <a:r>
              <a:rPr lang="en-US" dirty="0" smtClean="0"/>
              <a:t>Service Learning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30" name="Picture 6" descr="C:\Users\Owner\Pictures\Microsoft Clip Organizer\j0395650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1295400"/>
            <a:ext cx="990600" cy="1092984"/>
          </a:xfrm>
          <a:prstGeom prst="rect">
            <a:avLst/>
          </a:prstGeom>
          <a:noFill/>
        </p:spPr>
      </p:pic>
      <p:pic>
        <p:nvPicPr>
          <p:cNvPr id="1026" name="Picture 2" descr="E:\DSC018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819400"/>
            <a:ext cx="4191000" cy="3143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r>
              <a:rPr lang="en-US" altLang="ja-JP" u="sng" dirty="0" smtClean="0"/>
              <a:t>Japanese Club HS Website</a:t>
            </a:r>
            <a:endParaRPr lang="en-US" u="sng" dirty="0"/>
          </a:p>
        </p:txBody>
      </p:sp>
      <p:pic>
        <p:nvPicPr>
          <p:cNvPr id="4" name="Content Placeholder 3" descr="Japanese Club 2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1295400"/>
            <a:ext cx="7191881" cy="53454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Japanese Club Blog</a:t>
            </a:r>
            <a:endParaRPr lang="en-US" dirty="0"/>
          </a:p>
        </p:txBody>
      </p:sp>
      <p:pic>
        <p:nvPicPr>
          <p:cNvPr id="4" name="Content Placeholder 3" descr="Japanese Club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76400" y="1219200"/>
            <a:ext cx="5954757" cy="550120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Connection to Different “Communities”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1"/>
            <a:ext cx="7543800" cy="4191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Formal Relationships</a:t>
            </a:r>
          </a:p>
          <a:p>
            <a:pPr lvl="1"/>
            <a:r>
              <a:rPr lang="en-US" dirty="0" smtClean="0"/>
              <a:t>Sister School</a:t>
            </a:r>
          </a:p>
          <a:p>
            <a:pPr lvl="1"/>
            <a:r>
              <a:rPr lang="en-US" dirty="0" smtClean="0"/>
              <a:t>Sister City</a:t>
            </a:r>
          </a:p>
          <a:p>
            <a:pPr lvl="1"/>
            <a:r>
              <a:rPr lang="en-US" dirty="0" smtClean="0"/>
              <a:t>The Japan Forum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Advocacy Piece</a:t>
            </a:r>
          </a:p>
          <a:p>
            <a:pPr lvl="1"/>
            <a:r>
              <a:rPr lang="en-US" dirty="0" smtClean="0"/>
              <a:t>Getting the word out</a:t>
            </a:r>
          </a:p>
          <a:p>
            <a:pPr lvl="1"/>
            <a:r>
              <a:rPr lang="en-US" dirty="0" smtClean="0"/>
              <a:t>Concrete displays</a:t>
            </a:r>
          </a:p>
        </p:txBody>
      </p:sp>
      <p:pic>
        <p:nvPicPr>
          <p:cNvPr id="5" name="Picture 4" descr="Kimono kid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0" y="2362200"/>
            <a:ext cx="3124200" cy="3124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Advocating…….</a:t>
            </a:r>
            <a:endParaRPr lang="en-US" dirty="0"/>
          </a:p>
        </p:txBody>
      </p:sp>
      <p:pic>
        <p:nvPicPr>
          <p:cNvPr id="2050" name="Picture 2" descr="E:\clovis picts 0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219200"/>
            <a:ext cx="3886200" cy="5181600"/>
          </a:xfrm>
          <a:prstGeom prst="rect">
            <a:avLst/>
          </a:prstGeom>
          <a:noFill/>
        </p:spPr>
      </p:pic>
      <p:pic>
        <p:nvPicPr>
          <p:cNvPr id="2051" name="Picture 3" descr="E:\Ajisai 0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0058400" y="-7543800"/>
            <a:ext cx="5852160" cy="4389120"/>
          </a:xfrm>
          <a:prstGeom prst="rect">
            <a:avLst/>
          </a:prstGeom>
          <a:noFill/>
        </p:spPr>
      </p:pic>
      <p:pic>
        <p:nvPicPr>
          <p:cNvPr id="6" name="Picture 2" descr="F:\DCIM\101MSDCF\DSC020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3200400"/>
            <a:ext cx="2628900" cy="3505200"/>
          </a:xfrm>
          <a:prstGeom prst="rect">
            <a:avLst/>
          </a:prstGeom>
          <a:noFill/>
        </p:spPr>
      </p:pic>
      <p:pic>
        <p:nvPicPr>
          <p:cNvPr id="3" name="Picture 2" descr="F:\DCIM\101MSDCF\DSC02013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457200" y="1447800"/>
            <a:ext cx="2000250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781</TotalTime>
  <Words>489</Words>
  <Application>Microsoft Office PowerPoint</Application>
  <PresentationFormat>On-screen Show (4:3)</PresentationFormat>
  <Paragraphs>141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Language Classes  vs.  “A Program”</vt:lpstr>
      <vt:lpstr>Integrate into Curriculum and  Involve the Community</vt:lpstr>
      <vt:lpstr>Curriculum Integration Main focus as a “School Program”</vt:lpstr>
      <vt:lpstr>Tsunagaaru (Social Networking Site)</vt:lpstr>
      <vt:lpstr>One example:  Japanese Club</vt:lpstr>
      <vt:lpstr>Japanese Club HS Website</vt:lpstr>
      <vt:lpstr>Japanese Club Blog</vt:lpstr>
      <vt:lpstr>Connection to Different “Communities”</vt:lpstr>
      <vt:lpstr>Advocating…….</vt:lpstr>
      <vt:lpstr>Educating……</vt:lpstr>
      <vt:lpstr>Connection to Different Communities cont.</vt:lpstr>
      <vt:lpstr>Doing…………!</vt:lpstr>
      <vt:lpstr>Doing…………!</vt:lpstr>
      <vt:lpstr>What You Can Do</vt:lpstr>
      <vt:lpstr>Doing…………!</vt:lpstr>
      <vt:lpstr>Doing…………!</vt:lpstr>
      <vt:lpstr>What You Can Do</vt:lpstr>
      <vt:lpstr>What You Can Do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Bing the World to Your Community;  Bring Your Community to  the World</dc:title>
  <dc:creator>Owner</dc:creator>
  <cp:lastModifiedBy>Lynn Neitzel</cp:lastModifiedBy>
  <cp:revision>72</cp:revision>
  <dcterms:created xsi:type="dcterms:W3CDTF">2009-11-02T02:23:54Z</dcterms:created>
  <dcterms:modified xsi:type="dcterms:W3CDTF">2012-08-08T20:34:06Z</dcterms:modified>
</cp:coreProperties>
</file>